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81" r:id="rId2"/>
    <p:sldId id="25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9" r:id="rId15"/>
    <p:sldId id="280" r:id="rId16"/>
    <p:sldId id="283" r:id="rId17"/>
    <p:sldId id="282" r:id="rId18"/>
    <p:sldId id="290" r:id="rId19"/>
    <p:sldId id="291" r:id="rId20"/>
    <p:sldId id="292" r:id="rId21"/>
    <p:sldId id="286" r:id="rId22"/>
    <p:sldId id="284" r:id="rId23"/>
    <p:sldId id="285" r:id="rId24"/>
    <p:sldId id="287" r:id="rId25"/>
    <p:sldId id="288" r:id="rId26"/>
    <p:sldId id="289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38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681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27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0343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702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2241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3786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57454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4282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0201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1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24580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84729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379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77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625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5000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527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33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06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13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575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2038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6241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747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title="Green Snake">
            <a:hlinkClick r:id="" action="ppaction://media"/>
            <a:extLst>
              <a:ext uri="{FF2B5EF4-FFF2-40B4-BE49-F238E27FC236}">
                <a16:creationId xmlns:a16="http://schemas.microsoft.com/office/drawing/2014/main" id="{56D8CD49-3FCF-9F5B-BEF0-0EE370854E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4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67554" y="-5034161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863675" y="108598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716340" y="1923484"/>
            <a:ext cx="658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2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2540" y="3226868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Finds greatest angle between all other points</a:t>
            </a:r>
          </a:p>
        </p:txBody>
      </p:sp>
    </p:spTree>
    <p:extLst>
      <p:ext uri="{BB962C8B-B14F-4D97-AF65-F5344CB8AC3E}">
        <p14:creationId xmlns:p14="http://schemas.microsoft.com/office/powerpoint/2010/main" val="314385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63626" y="-76366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901393" y="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901393" y="1017637"/>
            <a:ext cx="65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797830" y="1926762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3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51742" y="2234538"/>
            <a:ext cx="50368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4th not included point after finding the angle is furthest vertices from starting point.</a:t>
            </a:r>
          </a:p>
        </p:txBody>
      </p:sp>
    </p:spTree>
    <p:extLst>
      <p:ext uri="{BB962C8B-B14F-4D97-AF65-F5344CB8AC3E}">
        <p14:creationId xmlns:p14="http://schemas.microsoft.com/office/powerpoint/2010/main" val="105633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Gill Sans Ultra Bold" panose="020B0A02020104020203" pitchFamily="34" charset="0"/>
              </a:rPr>
              <a:t>Sorting Points (In Depth)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EDBEB-3CC3-B033-F6A3-B1D658E43274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Get the first point given in the input. This is will point A for simplicity.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From point A cast a ray to all other point.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Now 3 lines are formed, find 3 angles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As these can only be convex shapes, not concave, the angle which is greatest forms one corner of our shape.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non-included point is opposite to point A, and is labelled point C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other two points are B and D, not important which is which.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Appended into a list in the correct order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388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51840" y="-433743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Parallel and Perpendicular Lines</a:t>
            </a:r>
            <a:endParaRPr lang="en-AU" dirty="0">
              <a:latin typeface="Gill Sans Ultra Bold" panose="020B0A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/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for parallel lines will be the same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of perpendicular lines multiply to -1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As we are given coordinates, finding the gradient is easy through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sz="1600" dirty="0"/>
              </a:p>
              <a:p>
                <a:pPr marL="285750" lvl="2" indent="-28575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/>
                  <a:t>(x1, x2) and (y1, y2) were the coordinates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blipFill>
                <a:blip r:embed="rId4"/>
                <a:stretch>
                  <a:fillRect l="-417" t="-1656" b="-331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078" y="-7680175"/>
            <a:ext cx="6360784" cy="636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736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779" y="1051234"/>
            <a:ext cx="3799164" cy="379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44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45 0.11882 L -0.01545 0.11882 C -0.0085 0.11944 -0.00156 0.11975 0.00539 0.12068 C 0.01441 0.12222 0.02327 0.12561 0.03247 0.12623 L 0.05539 0.12438 L 0.18334 0.11512 C 0.21303 0.11234 0.24237 0.10771 0.27188 0.10401 C 0.27778 0.10339 0.29549 0.10092 0.28959 0.10216 C 0.26441 0.10802 0.23872 0.10895 0.21355 0.11697 C 0.15834 0.13487 0.10435 0.16234 0.04914 0.17994 C 0.03733 0.18395 -0.07118 0.19475 -0.07378 0.19475 C -0.32204 0.12006 -0.16545 0.17098 -0.3269 0.11327 C -0.32968 0.11234 -0.32135 0.11635 -0.31857 0.11697 C -0.21753 0.14598 -0.11753 0.18765 -0.01545 0.20216 C 0.15556 0.22685 0.32744 0.22314 0.49896 0.23395 C 0.50487 0.22068 0.52587 0.19784 0.51667 0.19475 C 0.34046 0.13611 -0.04722 0.06852 -0.23315 0.09105 C -0.3276 0.10277 -0.04427 0.10648 0.05018 0.11882 C 0.10191 0.12561 0.24584 0.20648 0.20521 0.14845 C 0.16546 0.09197 0.00157 0.07901 -0.06649 0.07068 C -0.00572 0.06697 0.05504 0.05648 0.1158 0.05956 C 0.12952 0.06049 0.1691 0.08456 0.15521 0.08179 C 0.02553 0.05555 -0.10364 0.01882 -0.23315 -0.01081 C -0.39965 -0.04877 -0.65069 -0.03858 0.11372 -0.00895 C 0.18334 0.02253 0.36389 -0.01976 0.32292 0.08549 C 0.24011 0.29845 0.12188 0.1429 0.05018 0.05586 C 0.10678 0.04969 0.16355 0.02716 0.2198 0.03734 C 0.24375 0.04166 0.175 0.07098 0.15105 0.07438 C 0.07292 0.0858 -0.00572 0.07932 -0.0842 0.08179 C -0.04357 0.07901 0.33976 0.03364 0.29063 0.15771 C 0.23369 0.30216 0.09289 0.18364 -0.00607 0.1966 C -0.04357 0.18673 -0.15034 0.2037 -0.11857 0.16697 C -0.07013 0.11111 -0.00451 0.12654 0.0533 0.12808 C 0.06737 0.1287 0.10174 0.1716 0.08768 0.17253 L -0.19982 0.14845 C -0.1769 0.1324 -0.15572 0.1 -0.13107 0.10031 C -0.06822 0.10185 -0.0059 0.12839 0.05539 0.15401 C 0.06476 0.15802 0.03681 0.16543 0.02726 0.16697 C 0.02153 0.1679 0.01615 0.16327 0.0106 0.16142 L 0.00539 0.13919 " pathEditMode="relative" ptsTypes="AAAAAAAAAAAAAAAAAAAAAAAAAAAAAAAAAAAAAAAA">
                                      <p:cBhvr>
                                        <p:cTn id="6" dur="2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02" y="1771551"/>
            <a:ext cx="1961619" cy="1961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7;p20">
            <a:extLst>
              <a:ext uri="{FF2B5EF4-FFF2-40B4-BE49-F238E27FC236}">
                <a16:creationId xmlns:a16="http://schemas.microsoft.com/office/drawing/2014/main" id="{72D04DBE-266E-9F88-A073-096BBE77C7CF}"/>
              </a:ext>
            </a:extLst>
          </p:cNvPr>
          <p:cNvSpPr txBox="1">
            <a:spLocks/>
          </p:cNvSpPr>
          <p:nvPr/>
        </p:nvSpPr>
        <p:spPr>
          <a:xfrm>
            <a:off x="3040595" y="1766056"/>
            <a:ext cx="5070149" cy="2251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The definition of a trapezium is that it has one pair of parallel sides, a general trapezium has nothing to do with its diagonals. </a:t>
            </a:r>
          </a:p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So, it won’t be represented in terms of its secondary properties, unless of course we start to include trapezium sub-types, such as the isosceles trapezium.</a:t>
            </a:r>
          </a:p>
        </p:txBody>
      </p:sp>
    </p:spTree>
    <p:extLst>
      <p:ext uri="{BB962C8B-B14F-4D97-AF65-F5344CB8AC3E}">
        <p14:creationId xmlns:p14="http://schemas.microsoft.com/office/powerpoint/2010/main" val="752706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5994" y="-3572487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F7BBD-6D1B-32C5-B047-FB4739BE08E0}"/>
              </a:ext>
            </a:extLst>
          </p:cNvPr>
          <p:cNvSpPr txBox="1"/>
          <p:nvPr/>
        </p:nvSpPr>
        <p:spPr>
          <a:xfrm>
            <a:off x="2120796" y="1618387"/>
            <a:ext cx="53906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code builds up the properties of the unknown quadrilateral.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if the built-up list of properties matches any of the properties we are testing for (square properties, rectangle properties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output what shape is matched with the unknown quadrilateral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376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378387" y="1120565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07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32224" y="-226179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624709" y="-348339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9070" y="206393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Properties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80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7399499" y="-10104219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4642278" y="321110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1700" y="4745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Bisection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9D51EC-C4B1-60CE-9100-F7230C0206AE}"/>
              </a:ext>
            </a:extLst>
          </p:cNvPr>
          <p:cNvSpPr txBox="1"/>
          <p:nvPr/>
        </p:nvSpPr>
        <p:spPr>
          <a:xfrm>
            <a:off x="1695560" y="1514168"/>
            <a:ext cx="65045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Find the halfway point of both diagonals (find average between both points)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Check if that half way point lies on the other diagonal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For diagonal AC, let point E be the midpoint of diagonal BD. If AE has the same gradient as AC then AC bisects BD.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We apply this to AC as well.</a:t>
            </a:r>
          </a:p>
        </p:txBody>
      </p:sp>
    </p:spTree>
    <p:extLst>
      <p:ext uri="{BB962C8B-B14F-4D97-AF65-F5344CB8AC3E}">
        <p14:creationId xmlns:p14="http://schemas.microsoft.com/office/powerpoint/2010/main" val="1023562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10512" y="73238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CAT T3 Design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86895" y="253091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Arial Black" panose="020B0A04020102020204" pitchFamily="34" charset="0"/>
                <a:ea typeface="Roboto" panose="02000000000000000000" pitchFamily="2" charset="0"/>
                <a:cs typeface="Helvetica" panose="020B0604020202020204" pitchFamily="34" charset="0"/>
              </a:rPr>
              <a:t>Arun Rajayogan</a:t>
            </a:r>
            <a:endParaRPr b="1" dirty="0">
              <a:latin typeface="Arial Black" panose="020B0A04020102020204" pitchFamily="34" charset="0"/>
              <a:ea typeface="Roboto" panose="02000000000000000000" pitchFamily="2" charset="0"/>
              <a:cs typeface="Helvetica" panose="020B0604020202020204" pitchFamily="34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08587" y="-36475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08034" y="-379681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538480" y="-3063786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974222" y="313070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1700" y="4745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Angle Bisection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9D51EC-C4B1-60CE-9100-F7230C0206AE}"/>
              </a:ext>
            </a:extLst>
          </p:cNvPr>
          <p:cNvSpPr txBox="1"/>
          <p:nvPr/>
        </p:nvSpPr>
        <p:spPr>
          <a:xfrm>
            <a:off x="1570021" y="1859387"/>
            <a:ext cx="65045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In Quadrilateral ABCD to check if AC bisects Angle BAD</a:t>
            </a:r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  <a:p>
            <a:pPr lvl="1"/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	- Find Angle BAC, if BAC is half of BAD then:</a:t>
            </a:r>
          </a:p>
          <a:p>
            <a:pPr lvl="1"/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	- AC bisects BAD</a:t>
            </a:r>
          </a:p>
          <a:p>
            <a:pPr marL="285750" lvl="1" indent="-285750">
              <a:buFont typeface="Courier New" panose="02070309020205020404" pitchFamily="49" charset="0"/>
              <a:buChar char="o"/>
            </a:pPr>
            <a:r>
              <a:rPr lang="en-AU" dirty="0">
                <a:latin typeface="Verdana" panose="020B0604030504040204" pitchFamily="34" charset="0"/>
                <a:ea typeface="Verdana" panose="020B0604030504040204" pitchFamily="34" charset="0"/>
              </a:rPr>
              <a:t>This can also be done through splitting the quadrilateral into two triangle (for one diagonal), then check for congruency, and show that 2 equal angles make up a larger angle.</a:t>
            </a:r>
          </a:p>
        </p:txBody>
      </p:sp>
    </p:spTree>
    <p:extLst>
      <p:ext uri="{BB962C8B-B14F-4D97-AF65-F5344CB8AC3E}">
        <p14:creationId xmlns:p14="http://schemas.microsoft.com/office/powerpoint/2010/main" val="767730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7104" y="-22753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AE5688-62B3-0838-155E-3E73D75B467D}"/>
              </a:ext>
            </a:extLst>
          </p:cNvPr>
          <p:cNvSpPr txBox="1">
            <a:spLocks/>
          </p:cNvSpPr>
          <p:nvPr/>
        </p:nvSpPr>
        <p:spPr>
          <a:xfrm>
            <a:off x="1777703" y="2018086"/>
            <a:ext cx="6076854" cy="13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Modularity of the Code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10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911676" y="-313454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3036291-9A16-B430-8E7F-7C75C09CD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130" y="1462625"/>
            <a:ext cx="7112538" cy="220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6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11150" y="-2285294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148329" y="-336179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8A6986F-60BD-147C-9D48-4FC62C213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94" y="1781064"/>
            <a:ext cx="8326012" cy="158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24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33322" y="-229561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34044" y="-1412967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E257ECC-71A0-2B59-C50B-4162EEB7A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91" y="1759305"/>
            <a:ext cx="7944959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32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34051" y="1744169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168090" y="-123344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9255993-F4DB-960E-1F77-F26927323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785" y="961800"/>
            <a:ext cx="5582429" cy="3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5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8930" y="-357520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363861" y="-59615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58A909-60AC-FC5B-52B1-906DDA4C7E65}"/>
              </a:ext>
            </a:extLst>
          </p:cNvPr>
          <p:cNvSpPr txBox="1"/>
          <p:nvPr/>
        </p:nvSpPr>
        <p:spPr>
          <a:xfrm>
            <a:off x="2742187" y="2196808"/>
            <a:ext cx="37349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Gill Sans Ultra Bold" panose="020B0A02020104020203" pitchFamily="34" charset="0"/>
              </a:rPr>
              <a:t>Questions?</a:t>
            </a:r>
            <a:endParaRPr lang="en-AU" sz="4000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8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88457" y="-55144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73952" y="-192753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5805E01-6A9F-16AB-0216-34EBF5571CB2}"/>
              </a:ext>
            </a:extLst>
          </p:cNvPr>
          <p:cNvSpPr txBox="1"/>
          <p:nvPr/>
        </p:nvSpPr>
        <p:spPr>
          <a:xfrm>
            <a:off x="1602495" y="1926794"/>
            <a:ext cx="50355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 Get all 4 vertices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Check if they are invalid (duplicates or simply not making any sense </a:t>
            </a:r>
            <a:r>
              <a:rPr lang="en-US" dirty="0" err="1"/>
              <a:t>i.e</a:t>
            </a:r>
            <a:r>
              <a:rPr lang="en-US" dirty="0"/>
              <a:t> a letter in the coordinate), if invalid keep on asking for correct input until valid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Convert all the vertices to tuples, then add the tuples to a list</a:t>
            </a:r>
          </a:p>
        </p:txBody>
      </p:sp>
      <p:sp>
        <p:nvSpPr>
          <p:cNvPr id="36" name="Google Shape;60;p14">
            <a:extLst>
              <a:ext uri="{FF2B5EF4-FFF2-40B4-BE49-F238E27FC236}">
                <a16:creationId xmlns:a16="http://schemas.microsoft.com/office/drawing/2014/main" id="{62C83A42-BDB6-88B2-BFE9-088FB7795D0A}"/>
              </a:ext>
            </a:extLst>
          </p:cNvPr>
          <p:cNvSpPr txBox="1">
            <a:spLocks/>
          </p:cNvSpPr>
          <p:nvPr/>
        </p:nvSpPr>
        <p:spPr>
          <a:xfrm>
            <a:off x="3406188" y="357173"/>
            <a:ext cx="24592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b="1" dirty="0">
                <a:latin typeface="Franklin Gothic Heavy" panose="020B0903020102020204" pitchFamily="34" charset="0"/>
              </a:rPr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3815861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28421" y="-1390186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516512" y="71506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Google Shape;67;p15">
            <a:extLst>
              <a:ext uri="{FF2B5EF4-FFF2-40B4-BE49-F238E27FC236}">
                <a16:creationId xmlns:a16="http://schemas.microsoft.com/office/drawing/2014/main" id="{0117FE9B-ED63-02E0-AE0D-ADDFE7C15CE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2037" y="1082429"/>
            <a:ext cx="7019925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42067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331581" y="-133027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A99535D-63F0-39D9-752E-3E6BF66E5161}"/>
              </a:ext>
            </a:extLst>
          </p:cNvPr>
          <p:cNvSpPr/>
          <p:nvPr/>
        </p:nvSpPr>
        <p:spPr>
          <a:xfrm>
            <a:off x="1637488" y="1127798"/>
            <a:ext cx="6087834" cy="310083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890894" y="-314281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F01ECF-A3CB-4053-983A-85B6710EDDE7}"/>
              </a:ext>
            </a:extLst>
          </p:cNvPr>
          <p:cNvSpPr txBox="1"/>
          <p:nvPr/>
        </p:nvSpPr>
        <p:spPr>
          <a:xfrm>
            <a:off x="2041735" y="1197185"/>
            <a:ext cx="52863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shape (square, rhombus, rectangle etc.) will have its own set of properties, its own data.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Two sets of data, one for sides and one for the angles.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If the properties of the inputted shape match up, then the match is outputted.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This allows more shapes to be added to the “database(s)” making it very versatile for future use.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/>
              <a:t>A separate function will exist for each property in order to perform multiple simple checks, this makes it more plug and play and so more modular.</a:t>
            </a:r>
          </a:p>
        </p:txBody>
      </p:sp>
    </p:spTree>
    <p:extLst>
      <p:ext uri="{BB962C8B-B14F-4D97-AF65-F5344CB8AC3E}">
        <p14:creationId xmlns:p14="http://schemas.microsoft.com/office/powerpoint/2010/main" val="245461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130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Important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63C4D4-2C46-168E-0C07-8FCE77892C48}"/>
              </a:ext>
            </a:extLst>
          </p:cNvPr>
          <p:cNvSpPr txBox="1"/>
          <p:nvPr/>
        </p:nvSpPr>
        <p:spPr>
          <a:xfrm>
            <a:off x="3845707" y="1757018"/>
            <a:ext cx="50368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Most properties in the table are built from previous properties.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Only a small amount of actual math would be done.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Helps make everything very modular by approaching it this way.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58340" y="-213340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62133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45569" y="-5665314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C1C6434-B772-E2EA-13DF-C6EB1880A6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7688" y="1194424"/>
            <a:ext cx="3116081" cy="32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892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645349" y="166071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Use law of cosines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Only needs 3 coordinates to work, determine side lengths as outlined in previous slide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Then use formula:</a:t>
                </a:r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𝑎𝑟𝑐𝑐𝑜𝑠</m:t>
                      </m:r>
                      <m:d>
                        <m:d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:endParaRPr lang="pt-BR" dirty="0"/>
              </a:p>
            </p:txBody>
          </p:sp>
        </mc:Choice>
        <mc:Fallback xmlns="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790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1739" y="-352074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626911" y="1833630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1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816356" y="3040044"/>
            <a:ext cx="340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5244" y="4105462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dirty="0">
                <a:latin typeface="Verdana Pro Black" panose="020B0A04030504040204" pitchFamily="34" charset="0"/>
                <a:ea typeface="Verdana" panose="020B0604030504040204" pitchFamily="34" charset="0"/>
              </a:rPr>
              <a:t>Use first point entered</a:t>
            </a:r>
          </a:p>
        </p:txBody>
      </p:sp>
    </p:spTree>
    <p:extLst>
      <p:ext uri="{BB962C8B-B14F-4D97-AF65-F5344CB8AC3E}">
        <p14:creationId xmlns:p14="http://schemas.microsoft.com/office/powerpoint/2010/main" val="3503704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1639</Words>
  <Application>Microsoft Office PowerPoint</Application>
  <PresentationFormat>On-screen Show (16:9)</PresentationFormat>
  <Paragraphs>112</Paragraphs>
  <Slides>26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Aharoni</vt:lpstr>
      <vt:lpstr>Arial</vt:lpstr>
      <vt:lpstr>Arial Black</vt:lpstr>
      <vt:lpstr>Cambria Math</vt:lpstr>
      <vt:lpstr>Consolas</vt:lpstr>
      <vt:lpstr>Courier New</vt:lpstr>
      <vt:lpstr>Franklin Gothic Heavy</vt:lpstr>
      <vt:lpstr>Gill Sans Ultra Bold</vt:lpstr>
      <vt:lpstr>Verdana</vt:lpstr>
      <vt:lpstr>Verdana Pro Black</vt:lpstr>
      <vt:lpstr>Wingdings</vt:lpstr>
      <vt:lpstr>Simple Light</vt:lpstr>
      <vt:lpstr>PowerPoint Presentation</vt:lpstr>
      <vt:lpstr>CAT T3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T3 Design</dc:title>
  <dc:creator>Arun</dc:creator>
  <cp:lastModifiedBy>RAJAYOGAN Arun</cp:lastModifiedBy>
  <cp:revision>6</cp:revision>
  <dcterms:modified xsi:type="dcterms:W3CDTF">2023-10-13T01:16:44Z</dcterms:modified>
</cp:coreProperties>
</file>